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62" r:id="rId9"/>
    <p:sldId id="273" r:id="rId10"/>
    <p:sldId id="268" r:id="rId11"/>
    <p:sldId id="263" r:id="rId12"/>
    <p:sldId id="264" r:id="rId13"/>
    <p:sldId id="265" r:id="rId14"/>
    <p:sldId id="266" r:id="rId15"/>
    <p:sldId id="274" r:id="rId16"/>
    <p:sldId id="275" r:id="rId17"/>
    <p:sldId id="276" r:id="rId18"/>
    <p:sldId id="277" r:id="rId19"/>
    <p:sldId id="280" r:id="rId20"/>
    <p:sldId id="278" r:id="rId21"/>
    <p:sldId id="269" r:id="rId22"/>
    <p:sldId id="271" r:id="rId23"/>
    <p:sldId id="27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04" d="100"/>
          <a:sy n="104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9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7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DA5A-1E60-CE47-B567-F2CE51F21A1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0C07-187E-7D49-B3A4-A48DF48B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h/ml6gp0numbayge9/AABBYwFYzgVcTObW5jvYAM_Ea?dl=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mcmc-jags/files/rjags/" TargetMode="External"/><Relationship Id="rId2" Type="http://schemas.openxmlformats.org/officeDocument/2006/relationships/hyperlink" Target="https://github.com/cran/rjag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drugis.org/software/addis2/inde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3: Network Meta-analysis and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 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11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56" y="131805"/>
            <a:ext cx="5543828" cy="651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8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017" y="581797"/>
            <a:ext cx="65246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24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732" y="1883376"/>
            <a:ext cx="8504593" cy="307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3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(3)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562" y="1420126"/>
            <a:ext cx="6371968" cy="48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9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690" y="396656"/>
            <a:ext cx="10515600" cy="1325563"/>
          </a:xfrm>
        </p:spPr>
        <p:txBody>
          <a:bodyPr/>
          <a:lstStyle/>
          <a:p>
            <a:r>
              <a:rPr lang="en-US" dirty="0" smtClean="0"/>
              <a:t>Model (4)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588" y="1514475"/>
            <a:ext cx="6297079" cy="472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5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WinBUGS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Installer and patch are located here: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www.dropbox.com/sh/ml6gp0numbayge9/AABBYwFYzgVcTObW5jvYAM_Ea?dl=0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First, install Wine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Second, open Wine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Third, locate </a:t>
            </a:r>
            <a:r>
              <a:rPr lang="en-US" dirty="0" err="1" smtClean="0"/>
              <a:t>WinBUGS.exe</a:t>
            </a:r>
            <a:r>
              <a:rPr lang="en-US" dirty="0" smtClean="0"/>
              <a:t> and execute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Fourth, patch </a:t>
            </a:r>
            <a:r>
              <a:rPr lang="en-US" dirty="0" err="1" smtClean="0"/>
              <a:t>WinBUGS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Fifth, crack </a:t>
            </a:r>
            <a:r>
              <a:rPr lang="en-US" dirty="0" err="1" smtClean="0"/>
              <a:t>WinBUGS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5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37444"/>
              </p:ext>
            </p:extLst>
          </p:nvPr>
        </p:nvGraphicFramePr>
        <p:xfrm>
          <a:off x="1828801" y="2033188"/>
          <a:ext cx="8106310" cy="2592451"/>
        </p:xfrm>
        <a:graphic>
          <a:graphicData uri="http://schemas.openxmlformats.org/drawingml/2006/table">
            <a:tbl>
              <a:tblPr/>
              <a:tblGrid>
                <a:gridCol w="2300731"/>
                <a:gridCol w="2816780"/>
                <a:gridCol w="2988799"/>
              </a:tblGrid>
              <a:tr h="44908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QALYs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Infliximab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241,300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292,400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Certolizumab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393,500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Vedolizumab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295,900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167,800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93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 – CE Plane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638" y="1430975"/>
            <a:ext cx="7206818" cy="518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91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 - CEAC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45" y="1921164"/>
            <a:ext cx="4670710" cy="3919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054" y="1955960"/>
            <a:ext cx="4812145" cy="388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2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 </a:t>
            </a:r>
            <a:r>
              <a:rPr lang="en-US" dirty="0" smtClean="0"/>
              <a:t>Comparison between beta distribution and inputted values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81062"/>
              </p:ext>
            </p:extLst>
          </p:nvPr>
        </p:nvGraphicFramePr>
        <p:xfrm>
          <a:off x="584887" y="2612402"/>
          <a:ext cx="4819134" cy="1541193"/>
        </p:xfrm>
        <a:graphic>
          <a:graphicData uri="http://schemas.openxmlformats.org/drawingml/2006/table">
            <a:tbl>
              <a:tblPr/>
              <a:tblGrid>
                <a:gridCol w="1367766"/>
                <a:gridCol w="1674552"/>
                <a:gridCol w="1776816"/>
              </a:tblGrid>
              <a:tr h="26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QALYs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Infliximab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241,300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292,400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Certolizumab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393,500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Vedolizumab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295,900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Placebo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167,800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4272" y="2133600"/>
            <a:ext cx="1637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Inputted values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2073" y="2133600"/>
            <a:ext cx="175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 distribution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61329"/>
              </p:ext>
            </p:extLst>
          </p:nvPr>
        </p:nvGraphicFramePr>
        <p:xfrm>
          <a:off x="5792355" y="2612402"/>
          <a:ext cx="4562902" cy="1541193"/>
        </p:xfrm>
        <a:graphic>
          <a:graphicData uri="http://schemas.openxmlformats.org/drawingml/2006/table">
            <a:tbl>
              <a:tblPr/>
              <a:tblGrid>
                <a:gridCol w="1295042"/>
                <a:gridCol w="1585517"/>
                <a:gridCol w="1682343"/>
              </a:tblGrid>
              <a:tr h="266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QALYs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Infliximab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212,900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304,000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Certolizumab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529,200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Vedolizumab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249,700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4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Placebo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153,000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7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purpose of a network meta-analysis</a:t>
            </a:r>
          </a:p>
          <a:p>
            <a:r>
              <a:rPr lang="en-US" dirty="0" smtClean="0"/>
              <a:t>Write the basic code for a network meta-analysis</a:t>
            </a:r>
          </a:p>
          <a:p>
            <a:r>
              <a:rPr lang="en-US" dirty="0" smtClean="0"/>
              <a:t>Perform a network meta-analysis</a:t>
            </a:r>
          </a:p>
          <a:p>
            <a:r>
              <a:rPr lang="en-US" dirty="0" smtClean="0"/>
              <a:t>Extract the results of the posterior distribution and apply it to a cost-utility analysis Markov model</a:t>
            </a:r>
          </a:p>
          <a:p>
            <a:r>
              <a:rPr lang="en-US" dirty="0" smtClean="0"/>
              <a:t>Compare the results of a parameter that is informed by Bayesian NMA versus a predefined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2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software / portals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RJAGS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github.com/cran/rjags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https://sourceforge.net/projects/mcmc-jags/files/rjags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54" y="4592133"/>
            <a:ext cx="8733567" cy="958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367504"/>
            <a:ext cx="7809551" cy="117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24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ADDIS 2.0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5205" y="775897"/>
            <a:ext cx="62158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drugis.org/software/addis2/index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1854488"/>
            <a:ext cx="931545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6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ADDIS 2.0—Relative effects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79" y="2157412"/>
            <a:ext cx="10913041" cy="14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97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ADDIS 2.0 – Forest plot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970903"/>
            <a:ext cx="80962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51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995" y="1404360"/>
            <a:ext cx="4809259" cy="500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92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Crohn’s disease is a chronic relapsing bowel disease with an incidence rate of 7.9 cases per 100,000 (1999-2000) and prevalence of 174 per 100,000 (2001)</a:t>
            </a:r>
          </a:p>
          <a:p>
            <a:r>
              <a:rPr lang="en-US" dirty="0" smtClean="0"/>
              <a:t>To date, there are no direct comparisons of biologics for Crohn’s disease</a:t>
            </a:r>
          </a:p>
          <a:p>
            <a:r>
              <a:rPr lang="en-US" dirty="0" smtClean="0"/>
              <a:t>A Markov model was constructed to evaluate the cost-effectiveness of biologics in Crohn’s disease</a:t>
            </a:r>
          </a:p>
          <a:p>
            <a:r>
              <a:rPr lang="en-US" dirty="0" smtClean="0"/>
              <a:t>A network meta-analysis was used to inform the probability of transition from a moderate-to-severe state to a remission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model for Crohn’s disease</a:t>
            </a:r>
            <a:endParaRPr lang="en-US" dirty="0"/>
          </a:p>
        </p:txBody>
      </p:sp>
      <p:pic>
        <p:nvPicPr>
          <p:cNvPr id="6" name="Picture 5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187" y="1392621"/>
            <a:ext cx="6638896" cy="497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5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probability: Moderate-to-Severe </a:t>
            </a:r>
            <a:r>
              <a:rPr lang="en-US" dirty="0" smtClean="0">
                <a:sym typeface="Wingdings"/>
              </a:rPr>
              <a:t> Remission</a:t>
            </a:r>
          </a:p>
          <a:p>
            <a:r>
              <a:rPr lang="en-US" dirty="0" smtClean="0">
                <a:sym typeface="Wingdings"/>
              </a:rPr>
              <a:t>Perform a network meta-analysis to generate the value for this parameter (</a:t>
            </a:r>
            <a:r>
              <a:rPr lang="en-US" dirty="0" err="1" smtClean="0">
                <a:sym typeface="Wingdings"/>
              </a:rPr>
              <a:t>tp</a:t>
            </a:r>
            <a:r>
              <a:rPr lang="en-US" dirty="0" smtClean="0">
                <a:sym typeface="Wingdings"/>
              </a:rPr>
              <a:t> mod-rem)</a:t>
            </a:r>
          </a:p>
          <a:p>
            <a:r>
              <a:rPr lang="en-US" dirty="0" smtClean="0">
                <a:sym typeface="Wingdings"/>
              </a:rPr>
              <a:t>Generate a table of the posterior samples and use that for the CUA</a:t>
            </a: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meta-analysis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753100" y="2962275"/>
            <a:ext cx="1390650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53100" y="1507331"/>
            <a:ext cx="1390650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IFX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896225" y="2962275"/>
            <a:ext cx="1390650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CTZ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543300" y="2962275"/>
            <a:ext cx="1390650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ADA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53100" y="4417219"/>
            <a:ext cx="1390650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VED</a:t>
            </a:r>
            <a:endParaRPr lang="en-US" dirty="0"/>
          </a:p>
        </p:txBody>
      </p:sp>
      <p:cxnSp>
        <p:nvCxnSpPr>
          <p:cNvPr id="15" name="Straight Connector 14"/>
          <p:cNvCxnSpPr>
            <a:stCxn id="10" idx="4"/>
            <a:endCxn id="3" idx="0"/>
          </p:cNvCxnSpPr>
          <p:nvPr/>
        </p:nvCxnSpPr>
        <p:spPr>
          <a:xfrm>
            <a:off x="6448425" y="2326481"/>
            <a:ext cx="0" cy="635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6"/>
            <a:endCxn id="3" idx="2"/>
          </p:cNvCxnSpPr>
          <p:nvPr/>
        </p:nvCxnSpPr>
        <p:spPr>
          <a:xfrm>
            <a:off x="4933950" y="3371850"/>
            <a:ext cx="8191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6"/>
            <a:endCxn id="12" idx="2"/>
          </p:cNvCxnSpPr>
          <p:nvPr/>
        </p:nvCxnSpPr>
        <p:spPr>
          <a:xfrm>
            <a:off x="7143750" y="3371850"/>
            <a:ext cx="7524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" idx="4"/>
            <a:endCxn id="14" idx="0"/>
          </p:cNvCxnSpPr>
          <p:nvPr/>
        </p:nvCxnSpPr>
        <p:spPr>
          <a:xfrm>
            <a:off x="6448425" y="3781425"/>
            <a:ext cx="0" cy="635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0"/>
            <a:endCxn id="10" idx="2"/>
          </p:cNvCxnSpPr>
          <p:nvPr/>
        </p:nvCxnSpPr>
        <p:spPr>
          <a:xfrm flipV="1">
            <a:off x="4238625" y="1916906"/>
            <a:ext cx="1514475" cy="104536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6"/>
            <a:endCxn id="12" idx="0"/>
          </p:cNvCxnSpPr>
          <p:nvPr/>
        </p:nvCxnSpPr>
        <p:spPr>
          <a:xfrm>
            <a:off x="7143750" y="1916906"/>
            <a:ext cx="1447800" cy="104536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4"/>
            <a:endCxn id="14" idx="2"/>
          </p:cNvCxnSpPr>
          <p:nvPr/>
        </p:nvCxnSpPr>
        <p:spPr>
          <a:xfrm>
            <a:off x="4238625" y="3781425"/>
            <a:ext cx="1514475" cy="104536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4"/>
            <a:endCxn id="14" idx="6"/>
          </p:cNvCxnSpPr>
          <p:nvPr/>
        </p:nvCxnSpPr>
        <p:spPr>
          <a:xfrm flipH="1">
            <a:off x="7143750" y="3781425"/>
            <a:ext cx="1447800" cy="1045369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0" idx="2"/>
            <a:endCxn id="14" idx="2"/>
          </p:cNvCxnSpPr>
          <p:nvPr/>
        </p:nvCxnSpPr>
        <p:spPr>
          <a:xfrm rot="10800000" flipV="1">
            <a:off x="5753100" y="1916906"/>
            <a:ext cx="12700" cy="2909888"/>
          </a:xfrm>
          <a:prstGeom prst="curvedConnector3">
            <a:avLst>
              <a:gd name="adj1" fmla="val 1800000"/>
            </a:avLst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3" idx="7"/>
            <a:endCxn id="12" idx="1"/>
          </p:cNvCxnSpPr>
          <p:nvPr/>
        </p:nvCxnSpPr>
        <p:spPr>
          <a:xfrm rot="5400000" flipH="1" flipV="1">
            <a:off x="6415087" y="1397444"/>
            <a:ext cx="12700" cy="3369587"/>
          </a:xfrm>
          <a:prstGeom prst="curvedConnector3">
            <a:avLst>
              <a:gd name="adj1" fmla="val 2744583"/>
            </a:avLst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1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an NMA of biologics for Crohn’s disease. There are 10 studies with </a:t>
            </a:r>
            <a:r>
              <a:rPr lang="en-US" dirty="0" smtClean="0"/>
              <a:t>6 </a:t>
            </a:r>
            <a:r>
              <a:rPr lang="en-US" dirty="0"/>
              <a:t>groups. They are grouped as:</a:t>
            </a:r>
          </a:p>
          <a:p>
            <a:pPr lvl="1"/>
            <a:r>
              <a:rPr lang="en-US" dirty="0"/>
              <a:t>1 = Placebo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Infliximab (IFX)</a:t>
            </a:r>
            <a:endParaRPr lang="en-US" dirty="0"/>
          </a:p>
          <a:p>
            <a:pPr lvl="1"/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Adalimumab (ADA)</a:t>
            </a:r>
            <a:endParaRPr lang="en-US" dirty="0"/>
          </a:p>
          <a:p>
            <a:pPr lvl="1"/>
            <a:r>
              <a:rPr lang="en-US" dirty="0"/>
              <a:t>4</a:t>
            </a:r>
            <a:r>
              <a:rPr lang="en-US" dirty="0" smtClean="0"/>
              <a:t> = </a:t>
            </a:r>
            <a:r>
              <a:rPr lang="en-US" dirty="0" err="1" smtClean="0"/>
              <a:t>Certolizumab</a:t>
            </a:r>
            <a:r>
              <a:rPr lang="en-US" dirty="0" smtClean="0"/>
              <a:t> (CTZ)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= </a:t>
            </a:r>
            <a:r>
              <a:rPr lang="en-US" dirty="0" err="1" smtClean="0"/>
              <a:t>Vedolizumab</a:t>
            </a:r>
            <a:r>
              <a:rPr lang="en-US" dirty="0" smtClean="0"/>
              <a:t> (VED)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Initial values</a:t>
            </a:r>
          </a:p>
          <a:p>
            <a:r>
              <a:rPr lang="en-US" dirty="0" smtClean="0"/>
              <a:t>Priors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59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WinBUGS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516" y="1436335"/>
            <a:ext cx="6643970" cy="5176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786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407</Words>
  <Application>Microsoft Office PowerPoint</Application>
  <PresentationFormat>Widescreen</PresentationFormat>
  <Paragraphs>124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Part 3: Network Meta-analysis and application</vt:lpstr>
      <vt:lpstr>Objectives</vt:lpstr>
      <vt:lpstr>Background</vt:lpstr>
      <vt:lpstr>Markov model for Crohn’s disease</vt:lpstr>
      <vt:lpstr>Evidence synthesis</vt:lpstr>
      <vt:lpstr>Network meta-analysis</vt:lpstr>
      <vt:lpstr>Biologics</vt:lpstr>
      <vt:lpstr>NMA</vt:lpstr>
      <vt:lpstr>WinBUGS example</vt:lpstr>
      <vt:lpstr>Data</vt:lpstr>
      <vt:lpstr>Model</vt:lpstr>
      <vt:lpstr>Model (2)</vt:lpstr>
      <vt:lpstr>Model (3)</vt:lpstr>
      <vt:lpstr>Model (4)</vt:lpstr>
      <vt:lpstr>WinBUGS example</vt:lpstr>
      <vt:lpstr>CUA Results</vt:lpstr>
      <vt:lpstr>CUA – CE Plane</vt:lpstr>
      <vt:lpstr>CUA - CEAC</vt:lpstr>
      <vt:lpstr>CUA Comparison between beta distribution and inputted values</vt:lpstr>
      <vt:lpstr>Other software / portals</vt:lpstr>
      <vt:lpstr>ADDIS 2.0</vt:lpstr>
      <vt:lpstr>ADDIS 2.0—Relative effects</vt:lpstr>
      <vt:lpstr>ADDIS 2.0 – Forest plot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3: Network Meta-analysis and application</dc:title>
  <dc:creator>Mark Bounthavong</dc:creator>
  <cp:lastModifiedBy>Mark Bounthavong</cp:lastModifiedBy>
  <cp:revision>66</cp:revision>
  <dcterms:created xsi:type="dcterms:W3CDTF">2017-05-04T05:39:33Z</dcterms:created>
  <dcterms:modified xsi:type="dcterms:W3CDTF">2017-05-10T05:16:38Z</dcterms:modified>
</cp:coreProperties>
</file>